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38" userDrawn="1">
          <p15:clr>
            <a:srgbClr val="A4A3A4"/>
          </p15:clr>
        </p15:guide>
        <p15:guide id="2" orient="horz" pos="2205" userDrawn="1">
          <p15:clr>
            <a:srgbClr val="A4A3A4"/>
          </p15:clr>
        </p15:guide>
        <p15:guide id="3" pos="37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00ADE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64" d="100"/>
          <a:sy n="64" d="100"/>
        </p:scale>
        <p:origin x="738" y="48"/>
      </p:cViewPr>
      <p:guideLst>
        <p:guide orient="horz" pos="2238"/>
        <p:guide orient="horz" pos="2205"/>
        <p:guide pos="37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/>
              <a:pPr/>
              <a:t>13/05/2016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9522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/>
              <a:pPr/>
              <a:t>13/05/2016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5567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/>
              <a:pPr/>
              <a:t>13/05/2016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6314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/>
              <a:pPr/>
              <a:t>13/05/2016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4112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/>
              <a:pPr/>
              <a:t>13/05/2016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5689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/>
              <a:pPr/>
              <a:t>13/05/2016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7963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/>
              <a:pPr/>
              <a:t>13/05/2016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879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/>
              <a:pPr/>
              <a:t>13/05/2016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2668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/>
              <a:pPr/>
              <a:t>13/05/2016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8140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/>
              <a:pPr/>
              <a:t>13/05/2016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3336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FE95-1BF6-6647-A336-3963F2304CA8}" type="datetimeFigureOut">
              <a:rPr lang="it-IT" smtClean="0"/>
              <a:pPr/>
              <a:t>13/05/2016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5D0D-815C-B442-9291-BD380E27286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319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AFE95-1BF6-6647-A336-3963F2304CA8}" type="datetimeFigureOut">
              <a:rPr lang="it-IT" smtClean="0"/>
              <a:pPr/>
              <a:t>13/05/2016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55D0D-815C-B442-9291-BD380E27286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223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ttore 1 5"/>
          <p:cNvCxnSpPr/>
          <p:nvPr/>
        </p:nvCxnSpPr>
        <p:spPr>
          <a:xfrm>
            <a:off x="2056780" y="2056780"/>
            <a:ext cx="8090830" cy="0"/>
          </a:xfrm>
          <a:prstGeom prst="line">
            <a:avLst/>
          </a:prstGeom>
          <a:ln w="9525" cmpd="sng">
            <a:solidFill>
              <a:srgbClr val="FFFFFF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1 6"/>
          <p:cNvCxnSpPr/>
          <p:nvPr/>
        </p:nvCxnSpPr>
        <p:spPr>
          <a:xfrm>
            <a:off x="2056780" y="3676278"/>
            <a:ext cx="8090830" cy="0"/>
          </a:xfrm>
          <a:prstGeom prst="line">
            <a:avLst/>
          </a:prstGeom>
          <a:ln w="9525" cmpd="sng">
            <a:solidFill>
              <a:srgbClr val="FFFFFF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1524000" y="2048506"/>
            <a:ext cx="8549268" cy="1733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95528" marR="818832">
              <a:lnSpc>
                <a:spcPts val="2545"/>
              </a:lnSpc>
              <a:spcBef>
                <a:spcPts val="127"/>
              </a:spcBef>
            </a:pPr>
            <a:r>
              <a:rPr lang="en-US" sz="1600" b="1" dirty="0">
                <a:solidFill>
                  <a:prstClr val="white"/>
                </a:solidFill>
                <a:latin typeface="Titillium semibold"/>
                <a:cs typeface="Titillium semibold"/>
              </a:rPr>
              <a:t>PARES:BENCHMARKING EMPLOYMENT SERVICES’ CONTRIBUTION TO THE IMPLEMENTATION OF THE YOUTH </a:t>
            </a:r>
            <a:r>
              <a:rPr lang="en-US" sz="1600" b="1" dirty="0">
                <a:solidFill>
                  <a:prstClr val="white"/>
                </a:solidFill>
                <a:latin typeface="Titillium semibold"/>
                <a:cs typeface="Titillium semibold"/>
              </a:rPr>
              <a:t>GUARANTEE</a:t>
            </a:r>
          </a:p>
          <a:p>
            <a:pPr marL="795528" marR="818832">
              <a:lnSpc>
                <a:spcPts val="2545"/>
              </a:lnSpc>
              <a:spcBef>
                <a:spcPts val="127"/>
              </a:spcBef>
            </a:pPr>
            <a:endParaRPr lang="en-US" b="1" dirty="0">
              <a:solidFill>
                <a:prstClr val="white"/>
              </a:solidFill>
              <a:latin typeface="Titillium semibold"/>
              <a:cs typeface="Titillium semibold"/>
            </a:endParaRPr>
          </a:p>
          <a:p>
            <a:pPr marL="795528" marR="818832">
              <a:lnSpc>
                <a:spcPts val="2545"/>
              </a:lnSpc>
              <a:spcBef>
                <a:spcPts val="127"/>
              </a:spcBef>
            </a:pPr>
            <a:r>
              <a:rPr lang="en-US" b="1" dirty="0">
                <a:solidFill>
                  <a:prstClr val="white"/>
                </a:solidFill>
                <a:latin typeface="Titillium semibold"/>
                <a:cs typeface="Titillium semibold"/>
              </a:rPr>
              <a:t>Marinella Colucci </a:t>
            </a:r>
          </a:p>
          <a:p>
            <a:pPr marL="795528" marR="818832">
              <a:lnSpc>
                <a:spcPts val="2545"/>
              </a:lnSpc>
              <a:spcBef>
                <a:spcPts val="127"/>
              </a:spcBef>
            </a:pPr>
            <a:r>
              <a:rPr lang="en-US" b="1" dirty="0">
                <a:solidFill>
                  <a:prstClr val="white"/>
                </a:solidFill>
                <a:latin typeface="Titillium semibold"/>
                <a:cs typeface="Titillium semibold"/>
              </a:rPr>
              <a:t>( Ministry of Labour and Social Policies)</a:t>
            </a:r>
            <a:endParaRPr lang="en-US" b="1" dirty="0">
              <a:solidFill>
                <a:prstClr val="white"/>
              </a:solidFill>
              <a:latin typeface="Titillium semibold"/>
              <a:cs typeface="Titillium semibold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1524001" y="6733494"/>
            <a:ext cx="9143999" cy="12450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2056780" y="5472082"/>
            <a:ext cx="5790082" cy="138591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8567793" y="5378584"/>
            <a:ext cx="16741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prstClr val="white"/>
                </a:solidFill>
                <a:latin typeface="Titillium light"/>
                <a:cs typeface="Titillium light"/>
              </a:rPr>
              <a:t>Rome, 13/05/2016</a:t>
            </a:r>
          </a:p>
        </p:txBody>
      </p:sp>
      <p:pic>
        <p:nvPicPr>
          <p:cNvPr id="15" name="Immagine 14" descr="ppt_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4039" y="297458"/>
            <a:ext cx="5876740" cy="6757641"/>
          </a:xfrm>
          <a:prstGeom prst="rect">
            <a:avLst/>
          </a:prstGeom>
        </p:spPr>
      </p:pic>
      <p:pic>
        <p:nvPicPr>
          <p:cNvPr id="2" name="Immagine 1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730" y="5658451"/>
            <a:ext cx="5443728" cy="896112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2234730" y="3962401"/>
            <a:ext cx="73969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>
                <a:solidFill>
                  <a:prstClr val="white"/>
                </a:solidFill>
                <a:latin typeface="Titillium semibold"/>
                <a:cs typeface="Titillium semibold"/>
              </a:rPr>
              <a:t>Open Lab: From the Youth Guarantee to a new model of active European policy </a:t>
            </a:r>
            <a:endParaRPr lang="it-IT" b="1" dirty="0">
              <a:solidFill>
                <a:prstClr val="white"/>
              </a:solidFill>
              <a:latin typeface="Titillium semibold"/>
              <a:cs typeface="Titillium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313560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1524001" y="6733494"/>
            <a:ext cx="9143999" cy="124507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1524002" y="-1"/>
            <a:ext cx="9143999" cy="1313549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 descr="logo intern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8892" y="9468"/>
            <a:ext cx="5881734" cy="1321167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1390255" y="129706"/>
            <a:ext cx="8090830" cy="13875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95528" marR="818832">
              <a:lnSpc>
                <a:spcPts val="2545"/>
              </a:lnSpc>
              <a:spcBef>
                <a:spcPts val="127"/>
              </a:spcBef>
            </a:pPr>
            <a:r>
              <a:rPr lang="en-US" sz="1600" b="1" dirty="0">
                <a:solidFill>
                  <a:schemeClr val="bg1"/>
                </a:solidFill>
                <a:latin typeface="Titillium semibold"/>
                <a:cs typeface="Titillium semibold"/>
              </a:rPr>
              <a:t>PARES: </a:t>
            </a:r>
            <a:r>
              <a:rPr lang="en-US" sz="1600" b="1" dirty="0">
                <a:solidFill>
                  <a:schemeClr val="bg1"/>
                </a:solidFill>
                <a:latin typeface="Titillium semibold"/>
                <a:cs typeface="Titillium semibold"/>
              </a:rPr>
              <a:t>BENCHMARKING </a:t>
            </a:r>
            <a:r>
              <a:rPr lang="en-US" sz="1600" b="1" dirty="0">
                <a:solidFill>
                  <a:schemeClr val="bg1"/>
                </a:solidFill>
                <a:latin typeface="Titillium semibold"/>
                <a:cs typeface="Titillium semibold"/>
              </a:rPr>
              <a:t>EMPLOYMENT SERVICES’ CONTRIBUTION TO THE IMPLEMENTATION OF THE YOUTH GUARANTEE</a:t>
            </a:r>
          </a:p>
          <a:p>
            <a:pPr marL="795528" marR="818832">
              <a:lnSpc>
                <a:spcPts val="2545"/>
              </a:lnSpc>
              <a:spcBef>
                <a:spcPts val="127"/>
              </a:spcBef>
            </a:pPr>
            <a:r>
              <a:rPr lang="en-US" sz="2400" b="1" dirty="0">
                <a:solidFill>
                  <a:schemeClr val="bg1"/>
                </a:solidFill>
                <a:latin typeface="Titillium semibold"/>
                <a:cs typeface="Titillium semibold"/>
              </a:rPr>
              <a:t>……… </a:t>
            </a:r>
            <a:endParaRPr lang="en-US" sz="2400" b="1" dirty="0">
              <a:solidFill>
                <a:schemeClr val="bg1"/>
              </a:solidFill>
              <a:latin typeface="Titillium semibold"/>
              <a:cs typeface="Titillium semibold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1969986" y="6442485"/>
            <a:ext cx="64175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900" dirty="0">
              <a:solidFill>
                <a:srgbClr val="0066CC"/>
              </a:solidFill>
              <a:latin typeface="Titillium light"/>
              <a:cs typeface="Titillium light"/>
            </a:endParaRPr>
          </a:p>
        </p:txBody>
      </p:sp>
      <p:pic>
        <p:nvPicPr>
          <p:cNvPr id="11" name="Immagine 10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4000" y="6163965"/>
            <a:ext cx="2886638" cy="475180"/>
          </a:xfrm>
          <a:prstGeom prst="rect">
            <a:avLst/>
          </a:prstGeom>
        </p:spPr>
      </p:pic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>
          <a:xfrm>
            <a:off x="1852614" y="1313549"/>
            <a:ext cx="8408024" cy="4756069"/>
          </a:xfrm>
        </p:spPr>
        <p:txBody>
          <a:bodyPr>
            <a:normAutofit fontScale="25000" lnSpcReduction="20000"/>
          </a:bodyPr>
          <a:lstStyle/>
          <a:p>
            <a:pPr marL="457200" indent="-457200">
              <a:buFont typeface="+mj-lt"/>
              <a:buAutoNum type="arabicPeriod"/>
            </a:pPr>
            <a:endParaRPr lang="it-IT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dirty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en-US" sz="7200" b="1" dirty="0">
              <a:solidFill>
                <a:prstClr val="white"/>
              </a:solidFill>
              <a:latin typeface="Titillium semibold"/>
              <a:cs typeface="Titillium semibold"/>
            </a:endParaRPr>
          </a:p>
          <a:p>
            <a:endParaRPr lang="en-US" sz="7200" b="1" dirty="0">
              <a:solidFill>
                <a:prstClr val="white"/>
              </a:solidFill>
              <a:latin typeface="Titillium semibold"/>
              <a:cs typeface="Titillium semibold"/>
            </a:endParaRPr>
          </a:p>
          <a:p>
            <a:endParaRPr lang="en-US" sz="7200" b="1" dirty="0">
              <a:solidFill>
                <a:prstClr val="white"/>
              </a:solidFill>
              <a:latin typeface="Titillium semibold"/>
              <a:cs typeface="Titillium semibold"/>
            </a:endParaRPr>
          </a:p>
          <a:p>
            <a:endParaRPr lang="en-US" sz="7200" b="1" dirty="0">
              <a:solidFill>
                <a:prstClr val="white"/>
              </a:solidFill>
              <a:latin typeface="Titillium semibold"/>
              <a:cs typeface="Titillium semibold"/>
            </a:endParaRPr>
          </a:p>
          <a:p>
            <a:endParaRPr lang="en-US" sz="7200" b="1" dirty="0">
              <a:solidFill>
                <a:prstClr val="white"/>
              </a:solidFill>
              <a:latin typeface="Titillium semibold"/>
              <a:cs typeface="Titillium semibold"/>
            </a:endParaRPr>
          </a:p>
          <a:p>
            <a:endParaRPr lang="en-US" sz="7200" b="1" dirty="0">
              <a:solidFill>
                <a:prstClr val="white"/>
              </a:solidFill>
              <a:latin typeface="Titillium semibold"/>
              <a:cs typeface="Titillium semibold"/>
            </a:endParaRPr>
          </a:p>
          <a:p>
            <a:endParaRPr lang="it-IT" sz="8000" dirty="0"/>
          </a:p>
          <a:p>
            <a:endParaRPr lang="it-IT" sz="8000" dirty="0"/>
          </a:p>
          <a:p>
            <a:endParaRPr lang="it-IT" sz="8000" dirty="0"/>
          </a:p>
          <a:p>
            <a:endParaRPr lang="it-IT" sz="8000" dirty="0"/>
          </a:p>
          <a:p>
            <a:endParaRPr lang="it-IT" sz="8000" dirty="0"/>
          </a:p>
          <a:p>
            <a:endParaRPr lang="it-IT" sz="8000" dirty="0"/>
          </a:p>
          <a:p>
            <a:endParaRPr lang="it-IT" sz="8000" dirty="0"/>
          </a:p>
          <a:p>
            <a:endParaRPr lang="it-IT" sz="8000" dirty="0">
              <a:solidFill>
                <a:srgbClr val="FF0000"/>
              </a:solidFill>
            </a:endParaRPr>
          </a:p>
          <a:p>
            <a:endParaRPr lang="it-IT" sz="8000" dirty="0">
              <a:solidFill>
                <a:srgbClr val="FF0000"/>
              </a:solidFill>
            </a:endParaRPr>
          </a:p>
          <a:p>
            <a:endParaRPr lang="it-IT" sz="8000" dirty="0">
              <a:solidFill>
                <a:srgbClr val="FF0000"/>
              </a:solidFill>
            </a:endParaRPr>
          </a:p>
          <a:p>
            <a:endParaRPr lang="it-IT" sz="8000" dirty="0">
              <a:solidFill>
                <a:srgbClr val="FF0000"/>
              </a:solidFill>
            </a:endParaRPr>
          </a:p>
          <a:p>
            <a:endParaRPr lang="it-IT" sz="8000" dirty="0">
              <a:solidFill>
                <a:srgbClr val="FF0000"/>
              </a:solidFill>
            </a:endParaRPr>
          </a:p>
          <a:p>
            <a:endParaRPr lang="it-IT" sz="8000" dirty="0">
              <a:solidFill>
                <a:srgbClr val="FF0000"/>
              </a:solidFill>
            </a:endParaRPr>
          </a:p>
          <a:p>
            <a:endParaRPr lang="it-IT" sz="8000" dirty="0">
              <a:solidFill>
                <a:srgbClr val="FF0000"/>
              </a:solidFill>
            </a:endParaRPr>
          </a:p>
          <a:p>
            <a:r>
              <a:rPr lang="it-IT" sz="8000" dirty="0" err="1">
                <a:solidFill>
                  <a:srgbClr val="FF0000"/>
                </a:solidFill>
              </a:rPr>
              <a:t>From</a:t>
            </a:r>
            <a:r>
              <a:rPr lang="it-IT" sz="8000" dirty="0">
                <a:solidFill>
                  <a:srgbClr val="FF0000"/>
                </a:solidFill>
              </a:rPr>
              <a:t> the YG </a:t>
            </a:r>
            <a:r>
              <a:rPr lang="it-IT" sz="8000" dirty="0" err="1">
                <a:solidFill>
                  <a:srgbClr val="FF0000"/>
                </a:solidFill>
              </a:rPr>
              <a:t>Program</a:t>
            </a:r>
            <a:r>
              <a:rPr lang="it-IT" sz="8000" dirty="0">
                <a:solidFill>
                  <a:srgbClr val="FF0000"/>
                </a:solidFill>
              </a:rPr>
              <a:t> </a:t>
            </a:r>
            <a:r>
              <a:rPr lang="it-IT" sz="8000" dirty="0" err="1">
                <a:solidFill>
                  <a:srgbClr val="FF0000"/>
                </a:solidFill>
              </a:rPr>
              <a:t>to</a:t>
            </a:r>
            <a:r>
              <a:rPr lang="it-IT" sz="8000" dirty="0">
                <a:solidFill>
                  <a:srgbClr val="FF0000"/>
                </a:solidFill>
              </a:rPr>
              <a:t> the </a:t>
            </a:r>
            <a:r>
              <a:rPr lang="it-IT" sz="8000" dirty="0" err="1">
                <a:solidFill>
                  <a:srgbClr val="FF0000"/>
                </a:solidFill>
              </a:rPr>
              <a:t>ALMPs</a:t>
            </a:r>
            <a:r>
              <a:rPr lang="it-IT" sz="8000" dirty="0">
                <a:solidFill>
                  <a:srgbClr val="FF0000"/>
                </a:solidFill>
              </a:rPr>
              <a:t> </a:t>
            </a:r>
            <a:r>
              <a:rPr lang="it-IT" sz="8000" dirty="0" err="1">
                <a:solidFill>
                  <a:srgbClr val="FF0000"/>
                </a:solidFill>
              </a:rPr>
              <a:t>Reform</a:t>
            </a:r>
            <a:r>
              <a:rPr lang="it-IT" sz="8000" dirty="0">
                <a:solidFill>
                  <a:srgbClr val="FF0000"/>
                </a:solidFill>
              </a:rPr>
              <a:t> (Legislative </a:t>
            </a:r>
            <a:r>
              <a:rPr lang="it-IT" sz="8000" dirty="0" err="1">
                <a:solidFill>
                  <a:srgbClr val="FF0000"/>
                </a:solidFill>
              </a:rPr>
              <a:t>Decree</a:t>
            </a:r>
            <a:r>
              <a:rPr lang="it-IT" sz="8000" dirty="0">
                <a:solidFill>
                  <a:srgbClr val="FF0000"/>
                </a:solidFill>
              </a:rPr>
              <a:t> n. 150/2015)</a:t>
            </a:r>
          </a:p>
          <a:p>
            <a:r>
              <a:rPr lang="it-IT" sz="8000" dirty="0" err="1"/>
              <a:t>Innovations</a:t>
            </a:r>
            <a:r>
              <a:rPr lang="it-IT" sz="8000" dirty="0"/>
              <a:t> on the </a:t>
            </a:r>
            <a:r>
              <a:rPr lang="it-IT" sz="8000" dirty="0" err="1"/>
              <a:t>road…</a:t>
            </a:r>
            <a:r>
              <a:rPr lang="it-IT" sz="8000" dirty="0"/>
              <a:t>.</a:t>
            </a:r>
          </a:p>
          <a:p>
            <a:endParaRPr lang="it-IT" dirty="0"/>
          </a:p>
          <a:p>
            <a:endParaRPr lang="it-IT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8000" dirty="0"/>
              <a:t>The profiling methodology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8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8000" dirty="0"/>
              <a:t>E-services (Unified information system, DID on line)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8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8000" dirty="0"/>
              <a:t>Targeted and tailored </a:t>
            </a:r>
            <a:r>
              <a:rPr lang="en-GB" sz="8000" dirty="0"/>
              <a:t>services </a:t>
            </a:r>
            <a:endParaRPr lang="en-GB" sz="80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8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8000" dirty="0"/>
              <a:t>Services for </a:t>
            </a:r>
            <a:r>
              <a:rPr lang="en-GB" sz="8000" dirty="0"/>
              <a:t>employers</a:t>
            </a:r>
            <a:endParaRPr lang="en-GB" sz="80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8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8000" dirty="0"/>
              <a:t>Professional mobility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80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6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457200" indent="-457200">
              <a:buFont typeface="+mj-lt"/>
              <a:buAutoNum type="arabicPeriod"/>
            </a:pPr>
            <a:endParaRPr lang="it-IT" dirty="0" smtClean="0"/>
          </a:p>
          <a:p>
            <a:pPr marL="457200" indent="-457200">
              <a:buFont typeface="+mj-lt"/>
              <a:buAutoNum type="arabicPeriod"/>
            </a:pPr>
            <a:endParaRPr lang="it-IT" dirty="0" smtClean="0"/>
          </a:p>
          <a:p>
            <a:pPr marL="457200" indent="-457200">
              <a:buFont typeface="+mj-lt"/>
              <a:buAutoNum type="arabicPeriod"/>
            </a:pPr>
            <a:endParaRPr lang="it-IT" dirty="0"/>
          </a:p>
          <a:p>
            <a:pPr marL="457200" indent="-457200">
              <a:buFont typeface="+mj-lt"/>
              <a:buAutoNum type="arabicPeriod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3772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1524001" y="6733494"/>
            <a:ext cx="9143999" cy="124507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1524002" y="-1"/>
            <a:ext cx="9143999" cy="1313549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 descr="logo intern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8892" y="9468"/>
            <a:ext cx="5881734" cy="1321167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1390255" y="129706"/>
            <a:ext cx="8090830" cy="13875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95528" marR="818832">
              <a:lnSpc>
                <a:spcPts val="2545"/>
              </a:lnSpc>
              <a:spcBef>
                <a:spcPts val="127"/>
              </a:spcBef>
            </a:pPr>
            <a:r>
              <a:rPr lang="en-US" sz="1600" b="1" dirty="0">
                <a:solidFill>
                  <a:schemeClr val="bg1"/>
                </a:solidFill>
                <a:latin typeface="Titillium semibold"/>
                <a:cs typeface="Titillium semibold"/>
              </a:rPr>
              <a:t>PARES: </a:t>
            </a:r>
            <a:r>
              <a:rPr lang="en-US" sz="1600" b="1" dirty="0">
                <a:solidFill>
                  <a:schemeClr val="bg1"/>
                </a:solidFill>
                <a:latin typeface="Titillium semibold"/>
                <a:cs typeface="Titillium semibold"/>
              </a:rPr>
              <a:t>BENCHMARKING </a:t>
            </a:r>
            <a:r>
              <a:rPr lang="en-US" sz="1600" b="1" dirty="0">
                <a:solidFill>
                  <a:schemeClr val="bg1"/>
                </a:solidFill>
                <a:latin typeface="Titillium semibold"/>
                <a:cs typeface="Titillium semibold"/>
              </a:rPr>
              <a:t>EMPLOYMENT SERVICES’ CONTRIBUTION TO THE IMPLEMENTATION OF THE YOUTH GUARANTEE</a:t>
            </a:r>
          </a:p>
          <a:p>
            <a:pPr marL="795528" marR="818832">
              <a:lnSpc>
                <a:spcPts val="2545"/>
              </a:lnSpc>
              <a:spcBef>
                <a:spcPts val="127"/>
              </a:spcBef>
            </a:pPr>
            <a:r>
              <a:rPr lang="en-US" sz="2400" b="1" dirty="0">
                <a:solidFill>
                  <a:schemeClr val="bg1"/>
                </a:solidFill>
                <a:latin typeface="Titillium semibold"/>
                <a:cs typeface="Titillium semibold"/>
              </a:rPr>
              <a:t>……… </a:t>
            </a:r>
            <a:endParaRPr lang="en-US" sz="2400" b="1" dirty="0">
              <a:solidFill>
                <a:schemeClr val="bg1"/>
              </a:solidFill>
              <a:latin typeface="Titillium semibold"/>
              <a:cs typeface="Titillium semibold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1969986" y="6442485"/>
            <a:ext cx="64175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900" dirty="0">
              <a:solidFill>
                <a:srgbClr val="0066CC"/>
              </a:solidFill>
              <a:latin typeface="Titillium light"/>
              <a:cs typeface="Titillium light"/>
            </a:endParaRPr>
          </a:p>
        </p:txBody>
      </p:sp>
      <p:pic>
        <p:nvPicPr>
          <p:cNvPr id="11" name="Immagine 10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4000" y="6163965"/>
            <a:ext cx="2886638" cy="475180"/>
          </a:xfrm>
          <a:prstGeom prst="rect">
            <a:avLst/>
          </a:prstGeom>
        </p:spPr>
      </p:pic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>
          <a:xfrm>
            <a:off x="1852614" y="1795785"/>
            <a:ext cx="8408024" cy="4273833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Font typeface="+mj-lt"/>
              <a:buAutoNum type="arabicPeriod"/>
            </a:pPr>
            <a:endParaRPr lang="it-IT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Strong connection between education, VET and work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Role of Partnerships and networks (</a:t>
            </a:r>
            <a:r>
              <a:rPr lang="en-GB" sz="2400" dirty="0" err="1"/>
              <a:t>es</a:t>
            </a:r>
            <a:r>
              <a:rPr lang="en-GB" sz="2400" dirty="0"/>
              <a:t>. PES Network, Eures Network)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The replacement </a:t>
            </a:r>
            <a:r>
              <a:rPr lang="en-GB" sz="2400" dirty="0"/>
              <a:t>voucher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Link between passive and active labour market policies - conditionality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Monitoring and evaluation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457200" indent="-457200">
              <a:buFont typeface="+mj-lt"/>
              <a:buAutoNum type="arabicPeriod"/>
            </a:pPr>
            <a:endParaRPr lang="it-IT" dirty="0" smtClean="0"/>
          </a:p>
          <a:p>
            <a:pPr marL="457200" indent="-457200">
              <a:buFont typeface="+mj-lt"/>
              <a:buAutoNum type="arabicPeriod"/>
            </a:pPr>
            <a:endParaRPr lang="it-IT" dirty="0" smtClean="0"/>
          </a:p>
          <a:p>
            <a:pPr marL="457200" indent="-457200">
              <a:buFont typeface="+mj-lt"/>
              <a:buAutoNum type="arabicPeriod"/>
            </a:pPr>
            <a:endParaRPr lang="it-IT" dirty="0"/>
          </a:p>
          <a:p>
            <a:pPr marL="457200" indent="-457200">
              <a:buFont typeface="+mj-lt"/>
              <a:buAutoNum type="arabicPeriod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9486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1524001" y="6733494"/>
            <a:ext cx="9143999" cy="124507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1524002" y="-1"/>
            <a:ext cx="9143999" cy="1313549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 descr="logo intern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8892" y="9468"/>
            <a:ext cx="5881734" cy="1321167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1390255" y="129706"/>
            <a:ext cx="8090830" cy="13875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95528" marR="818832">
              <a:lnSpc>
                <a:spcPts val="2545"/>
              </a:lnSpc>
              <a:spcBef>
                <a:spcPts val="127"/>
              </a:spcBef>
            </a:pPr>
            <a:r>
              <a:rPr lang="en-US" sz="1600" b="1" dirty="0">
                <a:solidFill>
                  <a:schemeClr val="bg1"/>
                </a:solidFill>
                <a:latin typeface="Titillium semibold"/>
                <a:cs typeface="Titillium semibold"/>
              </a:rPr>
              <a:t>PARES: </a:t>
            </a:r>
            <a:r>
              <a:rPr lang="en-US" sz="1600" b="1" dirty="0">
                <a:solidFill>
                  <a:schemeClr val="bg1"/>
                </a:solidFill>
                <a:latin typeface="Titillium semibold"/>
                <a:cs typeface="Titillium semibold"/>
              </a:rPr>
              <a:t>BENCHMARKING </a:t>
            </a:r>
            <a:r>
              <a:rPr lang="en-US" sz="1600" b="1" dirty="0">
                <a:solidFill>
                  <a:schemeClr val="bg1"/>
                </a:solidFill>
                <a:latin typeface="Titillium semibold"/>
                <a:cs typeface="Titillium semibold"/>
              </a:rPr>
              <a:t>EMPLOYMENT SERVICES’ CONTRIBUTION TO THE IMPLEMENTATION OF THE YOUTH GUARANTEE</a:t>
            </a:r>
          </a:p>
          <a:p>
            <a:pPr marL="795528" marR="818832">
              <a:lnSpc>
                <a:spcPts val="2545"/>
              </a:lnSpc>
              <a:spcBef>
                <a:spcPts val="127"/>
              </a:spcBef>
            </a:pPr>
            <a:r>
              <a:rPr lang="en-US" sz="2400" b="1" dirty="0">
                <a:solidFill>
                  <a:schemeClr val="bg1"/>
                </a:solidFill>
                <a:latin typeface="Titillium semibold"/>
                <a:cs typeface="Titillium semibold"/>
              </a:rPr>
              <a:t>……… </a:t>
            </a:r>
            <a:endParaRPr lang="en-US" sz="2400" b="1" dirty="0">
              <a:solidFill>
                <a:schemeClr val="bg1"/>
              </a:solidFill>
              <a:latin typeface="Titillium semibold"/>
              <a:cs typeface="Titillium semibold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1969986" y="6442485"/>
            <a:ext cx="64175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900" dirty="0">
              <a:solidFill>
                <a:srgbClr val="0066CC"/>
              </a:solidFill>
              <a:latin typeface="Titillium light"/>
              <a:cs typeface="Titillium light"/>
            </a:endParaRPr>
          </a:p>
        </p:txBody>
      </p:sp>
      <p:pic>
        <p:nvPicPr>
          <p:cNvPr id="11" name="Immagine 10" descr="log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4000" y="6163965"/>
            <a:ext cx="2886638" cy="475180"/>
          </a:xfrm>
          <a:prstGeom prst="rect">
            <a:avLst/>
          </a:prstGeom>
        </p:spPr>
      </p:pic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>
          <a:xfrm>
            <a:off x="1852614" y="1313549"/>
            <a:ext cx="8408024" cy="4756069"/>
          </a:xfrm>
        </p:spPr>
        <p:txBody>
          <a:bodyPr>
            <a:normAutofit fontScale="25000" lnSpcReduction="20000"/>
          </a:bodyPr>
          <a:lstStyle/>
          <a:p>
            <a:pPr marL="457200" indent="-457200">
              <a:buFont typeface="+mj-lt"/>
              <a:buAutoNum type="arabicPeriod"/>
            </a:pPr>
            <a:endParaRPr lang="it-IT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457200" indent="-457200" algn="ctr"/>
            <a:endParaRPr lang="en-GB" dirty="0" smtClean="0">
              <a:solidFill>
                <a:srgbClr val="FF0000"/>
              </a:solidFill>
            </a:endParaRPr>
          </a:p>
          <a:p>
            <a:pPr marL="457200" indent="-457200" algn="ctr"/>
            <a:endParaRPr lang="en-GB" dirty="0" smtClean="0">
              <a:solidFill>
                <a:srgbClr val="FF0000"/>
              </a:solidFill>
            </a:endParaRPr>
          </a:p>
          <a:p>
            <a:pPr marL="457200" indent="-457200" algn="ctr"/>
            <a:endParaRPr lang="en-GB" dirty="0" smtClean="0">
              <a:solidFill>
                <a:srgbClr val="FF0000"/>
              </a:solidFill>
            </a:endParaRPr>
          </a:p>
          <a:p>
            <a:pPr marL="457200" indent="-457200" algn="ctr"/>
            <a:endParaRPr lang="en-GB" dirty="0" smtClean="0">
              <a:solidFill>
                <a:srgbClr val="FF0000"/>
              </a:solidFill>
            </a:endParaRPr>
          </a:p>
          <a:p>
            <a:pPr marL="457200" indent="-457200" algn="ctr"/>
            <a:endParaRPr lang="en-GB" dirty="0" smtClean="0">
              <a:solidFill>
                <a:srgbClr val="FF0000"/>
              </a:solidFill>
            </a:endParaRPr>
          </a:p>
          <a:p>
            <a:pPr marL="457200" indent="-457200" algn="ctr"/>
            <a:endParaRPr lang="en-GB" dirty="0" smtClean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56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GB" sz="56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GB" sz="56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GB" sz="56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GB" sz="56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GB" sz="56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GB" sz="5600" dirty="0"/>
          </a:p>
          <a:p>
            <a:pPr marL="457200" indent="-457200" algn="just"/>
            <a:endParaRPr lang="en-GB" sz="5600" dirty="0"/>
          </a:p>
          <a:p>
            <a:pPr marL="457200" indent="-457200" algn="just"/>
            <a:endParaRPr lang="en-GB" sz="5600" dirty="0"/>
          </a:p>
          <a:p>
            <a:pPr marL="457200" indent="-457200" algn="ctr"/>
            <a:endParaRPr lang="en-GB" sz="7200" dirty="0">
              <a:solidFill>
                <a:srgbClr val="FF0000"/>
              </a:solidFill>
            </a:endParaRPr>
          </a:p>
          <a:p>
            <a:pPr marL="457200" indent="-457200" algn="ctr"/>
            <a:endParaRPr lang="en-GB" sz="7200" dirty="0">
              <a:solidFill>
                <a:srgbClr val="FF0000"/>
              </a:solidFill>
            </a:endParaRPr>
          </a:p>
          <a:p>
            <a:pPr marL="457200" indent="-457200" algn="ctr"/>
            <a:endParaRPr lang="en-GB" sz="7200" dirty="0">
              <a:solidFill>
                <a:srgbClr val="FF0000"/>
              </a:solidFill>
            </a:endParaRPr>
          </a:p>
          <a:p>
            <a:pPr marL="457200" indent="-457200" algn="ctr"/>
            <a:endParaRPr lang="en-GB" sz="7200" dirty="0">
              <a:solidFill>
                <a:srgbClr val="FF0000"/>
              </a:solidFill>
            </a:endParaRPr>
          </a:p>
          <a:p>
            <a:pPr marL="457200" indent="-457200" algn="ctr"/>
            <a:endParaRPr lang="en-GB" sz="7200" dirty="0">
              <a:solidFill>
                <a:srgbClr val="FF0000"/>
              </a:solidFill>
            </a:endParaRPr>
          </a:p>
          <a:p>
            <a:pPr marL="457200" indent="-457200" algn="ctr"/>
            <a:r>
              <a:rPr lang="en-GB" sz="7200" dirty="0">
                <a:solidFill>
                  <a:srgbClr val="FF0000"/>
                </a:solidFill>
              </a:rPr>
              <a:t>Exchange of views – points of discussion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n-GB" sz="5600" dirty="0"/>
              <a:t>Lesson learnt from the implementation of YG</a:t>
            </a:r>
          </a:p>
          <a:p>
            <a:pPr marL="457200" indent="-457200" algn="just">
              <a:buFont typeface="Arial" pitchFamily="34" charset="0"/>
              <a:buChar char="•"/>
            </a:pPr>
            <a:endParaRPr lang="en-GB" sz="5600" dirty="0"/>
          </a:p>
          <a:p>
            <a:pPr marL="457200" indent="-457200" algn="just">
              <a:buFont typeface="Arial" pitchFamily="34" charset="0"/>
              <a:buChar char="•"/>
            </a:pPr>
            <a:r>
              <a:rPr lang="en-GB" sz="5600" dirty="0"/>
              <a:t>The experience of the </a:t>
            </a:r>
            <a:r>
              <a:rPr lang="en-GB" sz="5600" dirty="0" err="1"/>
              <a:t>benchlearning</a:t>
            </a:r>
            <a:r>
              <a:rPr lang="en-GB" sz="5600" dirty="0"/>
              <a:t> exercise </a:t>
            </a:r>
          </a:p>
          <a:p>
            <a:pPr marL="457200" indent="-457200" algn="just"/>
            <a:endParaRPr lang="en-GB" sz="5600" dirty="0"/>
          </a:p>
          <a:p>
            <a:pPr marL="914400" indent="-914400" algn="just">
              <a:buAutoNum type="alphaUcPeriod"/>
            </a:pPr>
            <a:r>
              <a:rPr lang="it-IT" sz="5600" dirty="0" err="1"/>
              <a:t>Strategic</a:t>
            </a:r>
            <a:r>
              <a:rPr lang="it-IT" sz="5600" dirty="0"/>
              <a:t>  performance management</a:t>
            </a:r>
          </a:p>
          <a:p>
            <a:pPr marL="914400" indent="-914400" algn="just">
              <a:buFont typeface="Arial"/>
              <a:buAutoNum type="alphaUcPeriod"/>
            </a:pPr>
            <a:r>
              <a:rPr lang="it-IT" sz="5600" dirty="0"/>
              <a:t>Project </a:t>
            </a:r>
            <a:r>
              <a:rPr lang="it-IT" sz="5600" dirty="0" err="1"/>
              <a:t>of</a:t>
            </a:r>
            <a:r>
              <a:rPr lang="it-IT" sz="5600" dirty="0"/>
              <a:t> </a:t>
            </a:r>
            <a:r>
              <a:rPr lang="it-IT" sz="5600" dirty="0" err="1"/>
              <a:t>operational</a:t>
            </a:r>
            <a:r>
              <a:rPr lang="it-IT" sz="5600" dirty="0"/>
              <a:t> </a:t>
            </a:r>
            <a:r>
              <a:rPr lang="it-IT" sz="5600" dirty="0" err="1"/>
              <a:t>processes</a:t>
            </a:r>
            <a:endParaRPr lang="it-IT" sz="5600" dirty="0"/>
          </a:p>
          <a:p>
            <a:pPr marL="914400" indent="-914400" algn="just">
              <a:buFont typeface="Arial"/>
              <a:buAutoNum type="alphaUcPeriod"/>
            </a:pPr>
            <a:r>
              <a:rPr lang="it-IT" sz="5600"/>
              <a:t>Sustainable</a:t>
            </a:r>
            <a:r>
              <a:rPr lang="it-IT" sz="5600" dirty="0"/>
              <a:t> </a:t>
            </a:r>
            <a:r>
              <a:rPr lang="it-IT" sz="5600" dirty="0" err="1"/>
              <a:t>activation</a:t>
            </a:r>
            <a:r>
              <a:rPr lang="it-IT" sz="5600" dirty="0"/>
              <a:t> and management </a:t>
            </a:r>
            <a:r>
              <a:rPr lang="it-IT" sz="5600" dirty="0" err="1"/>
              <a:t>of</a:t>
            </a:r>
            <a:r>
              <a:rPr lang="it-IT" sz="5600" dirty="0"/>
              <a:t> </a:t>
            </a:r>
            <a:r>
              <a:rPr lang="it-IT" sz="5600" dirty="0" err="1"/>
              <a:t>transition</a:t>
            </a:r>
            <a:endParaRPr lang="it-IT" sz="5600" dirty="0"/>
          </a:p>
          <a:p>
            <a:pPr marL="914400" indent="-914400" algn="just">
              <a:buFont typeface="Arial"/>
              <a:buAutoNum type="alphaUcPeriod"/>
            </a:pPr>
            <a:r>
              <a:rPr lang="it-IT" sz="5600" dirty="0" err="1"/>
              <a:t>Relationships</a:t>
            </a:r>
            <a:r>
              <a:rPr lang="it-IT" sz="5600" dirty="0"/>
              <a:t> </a:t>
            </a:r>
            <a:r>
              <a:rPr lang="it-IT" sz="5600" dirty="0" err="1"/>
              <a:t>with</a:t>
            </a:r>
            <a:r>
              <a:rPr lang="it-IT" sz="5600" dirty="0"/>
              <a:t> </a:t>
            </a:r>
            <a:r>
              <a:rPr lang="it-IT" sz="5600" dirty="0" err="1"/>
              <a:t>employers</a:t>
            </a:r>
            <a:endParaRPr lang="it-IT" sz="5600" dirty="0"/>
          </a:p>
          <a:p>
            <a:pPr marL="914400" indent="-914400" algn="just">
              <a:buFont typeface="Arial"/>
              <a:buAutoNum type="alphaUcPeriod"/>
            </a:pPr>
            <a:r>
              <a:rPr lang="it-IT" sz="5600" dirty="0" err="1"/>
              <a:t>Evidence</a:t>
            </a:r>
            <a:r>
              <a:rPr lang="it-IT" sz="5600" dirty="0"/>
              <a:t> </a:t>
            </a:r>
            <a:r>
              <a:rPr lang="it-IT" sz="5600" dirty="0" err="1"/>
              <a:t>based</a:t>
            </a:r>
            <a:r>
              <a:rPr lang="it-IT" sz="5600" dirty="0"/>
              <a:t> planning and </a:t>
            </a:r>
            <a:r>
              <a:rPr lang="it-IT" sz="5600" dirty="0" err="1"/>
              <a:t>implementation</a:t>
            </a:r>
            <a:r>
              <a:rPr lang="it-IT" sz="5600" dirty="0"/>
              <a:t> </a:t>
            </a:r>
            <a:r>
              <a:rPr lang="it-IT" sz="5600" dirty="0" err="1"/>
              <a:t>of</a:t>
            </a:r>
            <a:r>
              <a:rPr lang="it-IT" sz="5600" dirty="0"/>
              <a:t> PES </a:t>
            </a:r>
            <a:r>
              <a:rPr lang="it-IT" sz="5600" dirty="0" err="1"/>
              <a:t>services</a:t>
            </a:r>
            <a:endParaRPr lang="it-IT" sz="5600" dirty="0"/>
          </a:p>
          <a:p>
            <a:pPr marL="914400" indent="-914400" algn="just">
              <a:buFont typeface="Arial"/>
              <a:buAutoNum type="alphaUcPeriod"/>
            </a:pPr>
            <a:r>
              <a:rPr lang="it-IT" sz="5600" dirty="0"/>
              <a:t>Management </a:t>
            </a:r>
            <a:r>
              <a:rPr lang="it-IT" sz="5600" dirty="0" err="1"/>
              <a:t>of</a:t>
            </a:r>
            <a:r>
              <a:rPr lang="it-IT" sz="5600" dirty="0"/>
              <a:t> </a:t>
            </a:r>
            <a:r>
              <a:rPr lang="it-IT" sz="5600" dirty="0" err="1"/>
              <a:t>pertnerships</a:t>
            </a:r>
            <a:r>
              <a:rPr lang="it-IT" sz="5600" dirty="0"/>
              <a:t> and the </a:t>
            </a:r>
            <a:r>
              <a:rPr lang="it-IT" sz="5600" dirty="0" err="1"/>
              <a:t>relationships</a:t>
            </a:r>
            <a:r>
              <a:rPr lang="it-IT" sz="5600" dirty="0"/>
              <a:t> </a:t>
            </a:r>
            <a:r>
              <a:rPr lang="it-IT" sz="5600" dirty="0" err="1"/>
              <a:t>with</a:t>
            </a:r>
            <a:r>
              <a:rPr lang="it-IT" sz="5600" dirty="0"/>
              <a:t> </a:t>
            </a:r>
            <a:r>
              <a:rPr lang="it-IT" sz="5600" dirty="0" err="1"/>
              <a:t>stakeholders</a:t>
            </a:r>
            <a:endParaRPr lang="it-IT" sz="5600" dirty="0"/>
          </a:p>
          <a:p>
            <a:pPr marL="914400" indent="-914400" algn="just">
              <a:buFont typeface="Arial"/>
              <a:buAutoNum type="alphaUcPeriod"/>
            </a:pPr>
            <a:r>
              <a:rPr lang="it-IT" sz="5600" dirty="0" err="1"/>
              <a:t>Resources</a:t>
            </a:r>
            <a:r>
              <a:rPr lang="it-IT" sz="5600" dirty="0"/>
              <a:t> </a:t>
            </a:r>
            <a:r>
              <a:rPr lang="it-IT" sz="5600" dirty="0" err="1"/>
              <a:t>allocation</a:t>
            </a:r>
            <a:endParaRPr lang="it-IT" sz="56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GB" sz="56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GB" sz="56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sz="5600" dirty="0"/>
              <a:t>The implementation of the LTU recommendation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GB" sz="56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GB" sz="50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GB" sz="2200" dirty="0"/>
          </a:p>
          <a:p>
            <a:pPr marL="457200" indent="-457200" algn="just"/>
            <a:endParaRPr lang="en-GB" sz="22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GB" sz="22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GB" sz="2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457200" indent="-457200">
              <a:buFont typeface="+mj-lt"/>
              <a:buAutoNum type="arabicPeriod"/>
            </a:pPr>
            <a:endParaRPr lang="it-IT" dirty="0" smtClean="0"/>
          </a:p>
          <a:p>
            <a:pPr marL="457200" indent="-457200">
              <a:buFont typeface="+mj-lt"/>
              <a:buAutoNum type="arabicPeriod"/>
            </a:pPr>
            <a:endParaRPr lang="it-IT" dirty="0" smtClean="0"/>
          </a:p>
          <a:p>
            <a:pPr marL="457200" indent="-457200">
              <a:buFont typeface="+mj-lt"/>
              <a:buAutoNum type="arabicPeriod"/>
            </a:pPr>
            <a:endParaRPr lang="it-IT" dirty="0" smtClean="0"/>
          </a:p>
          <a:p>
            <a:pPr marL="457200" indent="-457200">
              <a:buFont typeface="+mj-lt"/>
              <a:buAutoNum type="arabicPeriod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9486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225</Words>
  <Application>Microsoft Office PowerPoint</Application>
  <PresentationFormat>Widescreen</PresentationFormat>
  <Paragraphs>141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Arial</vt:lpstr>
      <vt:lpstr>Calibri</vt:lpstr>
      <vt:lpstr>Titillium light</vt:lpstr>
      <vt:lpstr>Titillium semibold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demo demo</dc:creator>
  <cp:lastModifiedBy>Corso1</cp:lastModifiedBy>
  <cp:revision>42</cp:revision>
  <dcterms:created xsi:type="dcterms:W3CDTF">2016-02-16T08:29:25Z</dcterms:created>
  <dcterms:modified xsi:type="dcterms:W3CDTF">2016-05-13T07:24:57Z</dcterms:modified>
</cp:coreProperties>
</file>